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10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917621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Exploring Zomato Gold Subscription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864037" y="4417219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Discover how the premium Zomato Gold subscription can elevate your dining experiences with exclusive benefits and significant savings.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864037" y="5898475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657" y="5906095"/>
            <a:ext cx="379690" cy="37969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382316" y="5880021"/>
            <a:ext cx="2551867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Gayathri Harika</a:t>
            </a:r>
            <a:endParaRPr lang="en-US" sz="2430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2469952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Subscription Plans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864037" y="4969550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offers flexible subscription options to cater to the diverse needs and preferences of its members.</a:t>
            </a:r>
            <a:endParaRPr lang="en-US" sz="1944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2272427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Overview of Zomato Gold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864037" y="4772025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is a premium subscription service launched in 2017 that offers exclusive dining benefits and savings across thousands of restaurants worldwide.</a:t>
            </a:r>
            <a:endParaRPr lang="en-US" sz="1944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2556272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Launched in 2017</a:t>
            </a:r>
            <a:endParaRPr lang="en-US" sz="4860" dirty="0"/>
          </a:p>
        </p:txBody>
      </p:sp>
      <p:sp>
        <p:nvSpPr>
          <p:cNvPr id="6" name="Text 2"/>
          <p:cNvSpPr/>
          <p:nvPr/>
        </p:nvSpPr>
        <p:spPr>
          <a:xfrm>
            <a:off x="6350437" y="3698081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was first introduced in 2017 as a premium subscription service. This innovative program aimed to enhance the dining experiences of food enthusiasts by offering exclusive benefits and savings at thousands of partner restaurants worldwide.</a:t>
            </a:r>
            <a:endParaRPr lang="en-US" sz="1944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820579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Available Worldwide</a:t>
            </a:r>
            <a:endParaRPr lang="en-US" sz="486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037" y="2085856"/>
            <a:ext cx="4053840" cy="250543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489989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Over 25 Countries</a:t>
            </a:r>
            <a:endParaRPr lang="en-US" sz="2430" dirty="0"/>
          </a:p>
        </p:txBody>
      </p:sp>
      <p:sp>
        <p:nvSpPr>
          <p:cNvPr id="7" name="Text 3"/>
          <p:cNvSpPr/>
          <p:nvPr/>
        </p:nvSpPr>
        <p:spPr>
          <a:xfrm>
            <a:off x="864037" y="5433774"/>
            <a:ext cx="4053840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is available in over 25 countries across the world, allowing members to enjoy exclusive dining benefits no matter where their travels take them.</a:t>
            </a:r>
            <a:endParaRPr lang="en-US" sz="1944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161" y="2085856"/>
            <a:ext cx="4053959" cy="250543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88161" y="489989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100+ Cities</a:t>
            </a:r>
            <a:endParaRPr lang="en-US" sz="2430" dirty="0"/>
          </a:p>
        </p:txBody>
      </p:sp>
      <p:sp>
        <p:nvSpPr>
          <p:cNvPr id="10" name="Text 5"/>
          <p:cNvSpPr/>
          <p:nvPr/>
        </p:nvSpPr>
        <p:spPr>
          <a:xfrm>
            <a:off x="5288161" y="5433774"/>
            <a:ext cx="4053959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 a presence in over 100 cities globally, Zomato Gold provides a wide network of partner restaurants for its members to discover and dine at.</a:t>
            </a:r>
            <a:endParaRPr lang="en-US" sz="1944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404" y="2085856"/>
            <a:ext cx="4053840" cy="250543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12404" y="489989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Global Footprint</a:t>
            </a:r>
            <a:endParaRPr lang="en-US" sz="2430" dirty="0"/>
          </a:p>
        </p:txBody>
      </p:sp>
      <p:sp>
        <p:nvSpPr>
          <p:cNvPr id="13" name="Text 7"/>
          <p:cNvSpPr/>
          <p:nvPr/>
        </p:nvSpPr>
        <p:spPr>
          <a:xfrm>
            <a:off x="9712404" y="5433774"/>
            <a:ext cx="4053840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expansive global reach of Zomato Gold enables food enthusiasts around the world to elevate their dining experiences through exclusive member benefits.</a:t>
            </a:r>
            <a:endParaRPr lang="en-US" sz="1944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220033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Global Partnerships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2608659"/>
            <a:ext cx="277391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5,000+ Restaurants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3241238"/>
            <a:ext cx="2773918" cy="3160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has forged partnerships with over 5,000 restaurants around the world, giving members access to a wide variety of dining options across cuisines and price points.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4247793" y="2608659"/>
            <a:ext cx="2773918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Worldwide Coverage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4247793" y="3627001"/>
            <a:ext cx="2773918" cy="3160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global partnerships span over 25 countries and 100+ cities, ensuring Zomato Gold members can enjoy exclusive benefits no matter where their travels take them.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7631549" y="2608659"/>
            <a:ext cx="277391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Diverse Selections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7631549" y="3241238"/>
            <a:ext cx="2773918" cy="3160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From gourmet fine dining establishments to casual neighborhood eateries, the Zomato Gold network covers a diverse range of restaurants to cater to every member's tastes and preferences.</a:t>
            </a:r>
            <a:endParaRPr lang="en-US" sz="1944" dirty="0"/>
          </a:p>
        </p:txBody>
      </p:sp>
      <p:sp>
        <p:nvSpPr>
          <p:cNvPr id="11" name="Text 8"/>
          <p:cNvSpPr/>
          <p:nvPr/>
        </p:nvSpPr>
        <p:spPr>
          <a:xfrm>
            <a:off x="11015305" y="2608659"/>
            <a:ext cx="2773918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Continuous Expansion</a:t>
            </a:r>
            <a:endParaRPr lang="en-US" sz="2430" dirty="0"/>
          </a:p>
        </p:txBody>
      </p:sp>
      <p:sp>
        <p:nvSpPr>
          <p:cNvPr id="12" name="Text 9"/>
          <p:cNvSpPr/>
          <p:nvPr/>
        </p:nvSpPr>
        <p:spPr>
          <a:xfrm>
            <a:off x="11015305" y="3627001"/>
            <a:ext cx="2773918" cy="3160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is constantly growing its global footprint, partnering with new restaurants and bars to provide members with an ever-expanding selection of dining experiences.</a:t>
            </a:r>
            <a:endParaRPr lang="en-US" sz="1944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937623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Membership Benefits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864037" y="5501878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offers a range of exclusive benefits and savings for its subscribers, enhancing their overall dining experiences.</a:t>
            </a:r>
            <a:endParaRPr lang="en-US" sz="1944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570434"/>
            <a:ext cx="6526411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1+1 on Food and Drinks</a:t>
            </a:r>
            <a:endParaRPr lang="en-US" sz="4860" dirty="0"/>
          </a:p>
        </p:txBody>
      </p:sp>
      <p:sp>
        <p:nvSpPr>
          <p:cNvPr id="5" name="Shape 2"/>
          <p:cNvSpPr/>
          <p:nvPr/>
        </p:nvSpPr>
        <p:spPr>
          <a:xfrm>
            <a:off x="864037" y="2835712"/>
            <a:ext cx="4136231" cy="3823335"/>
          </a:xfrm>
          <a:prstGeom prst="roundRect">
            <a:avLst>
              <a:gd name="adj" fmla="val 2712"/>
            </a:avLst>
          </a:prstGeom>
          <a:solidFill>
            <a:srgbClr val="182567"/>
          </a:solidFill>
          <a:ln w="15240">
            <a:solidFill>
              <a:srgbClr val="313E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26093" y="309776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Exclusive Offers</a:t>
            </a:r>
            <a:endParaRPr lang="en-US" sz="2430" dirty="0"/>
          </a:p>
        </p:txBody>
      </p:sp>
      <p:sp>
        <p:nvSpPr>
          <p:cNvPr id="7" name="Text 4"/>
          <p:cNvSpPr/>
          <p:nvPr/>
        </p:nvSpPr>
        <p:spPr>
          <a:xfrm>
            <a:off x="1126093" y="3631644"/>
            <a:ext cx="3612118" cy="27653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members enjoy a 1+1 offer on food and drinks at over 5,000 partner restaurants worldwide, allowing them to indulge in delectable meals and refreshing beverages at significant savings.</a:t>
            </a:r>
            <a:endParaRPr lang="en-US" sz="1944" dirty="0"/>
          </a:p>
        </p:txBody>
      </p:sp>
      <p:sp>
        <p:nvSpPr>
          <p:cNvPr id="8" name="Shape 5"/>
          <p:cNvSpPr/>
          <p:nvPr/>
        </p:nvSpPr>
        <p:spPr>
          <a:xfrm>
            <a:off x="5247084" y="2835712"/>
            <a:ext cx="4136231" cy="3823335"/>
          </a:xfrm>
          <a:prstGeom prst="roundRect">
            <a:avLst>
              <a:gd name="adj" fmla="val 2712"/>
            </a:avLst>
          </a:prstGeom>
          <a:solidFill>
            <a:srgbClr val="182567"/>
          </a:solidFill>
          <a:ln w="1524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509141" y="309776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Dining Flexibility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5509141" y="3631644"/>
            <a:ext cx="3612118" cy="27653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Whether it's an upscale fine-dining establishment or a casual neighborhood eatery, Zomato Gold members can take advantage of the 1+1 benefit across a vast network of diverse dining options.</a:t>
            </a:r>
            <a:endParaRPr lang="en-US" sz="1944" dirty="0"/>
          </a:p>
        </p:txBody>
      </p:sp>
      <p:sp>
        <p:nvSpPr>
          <p:cNvPr id="11" name="Shape 8"/>
          <p:cNvSpPr/>
          <p:nvPr/>
        </p:nvSpPr>
        <p:spPr>
          <a:xfrm>
            <a:off x="9630132" y="2835712"/>
            <a:ext cx="4136231" cy="3823335"/>
          </a:xfrm>
          <a:prstGeom prst="roundRect">
            <a:avLst>
              <a:gd name="adj" fmla="val 2712"/>
            </a:avLst>
          </a:prstGeom>
          <a:solidFill>
            <a:srgbClr val="182567"/>
          </a:solidFill>
          <a:ln w="15240">
            <a:solidFill>
              <a:srgbClr val="313E8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92189" y="309776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Substantial Savings</a:t>
            </a:r>
            <a:endParaRPr lang="en-US" sz="2430" dirty="0"/>
          </a:p>
        </p:txBody>
      </p:sp>
      <p:sp>
        <p:nvSpPr>
          <p:cNvPr id="13" name="Text 10"/>
          <p:cNvSpPr/>
          <p:nvPr/>
        </p:nvSpPr>
        <p:spPr>
          <a:xfrm>
            <a:off x="9892189" y="3631644"/>
            <a:ext cx="3612118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1+1 offer on food and drinks can translate to an average savings of $10-$20 per visit, making Zomato Gold a highly valuable subscription for frequent diners.</a:t>
            </a:r>
            <a:endParaRPr lang="en-US" sz="1944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840462"/>
            <a:ext cx="92447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Exclusive Access to Premium Dining Experiences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3031450"/>
            <a:ext cx="431959" cy="431959"/>
          </a:xfrm>
          <a:prstGeom prst="roundRect">
            <a:avLst>
              <a:gd name="adj" fmla="val 24005"/>
            </a:avLst>
          </a:prstGeom>
          <a:solidFill>
            <a:srgbClr val="182567"/>
          </a:solidFill>
          <a:ln w="15240">
            <a:solidFill>
              <a:srgbClr val="313E80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542812" y="303145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Curated Selection</a:t>
            </a:r>
            <a:endParaRPr lang="en-US" sz="2430" dirty="0"/>
          </a:p>
        </p:txBody>
      </p:sp>
      <p:sp>
        <p:nvSpPr>
          <p:cNvPr id="8" name="Text 4"/>
          <p:cNvSpPr/>
          <p:nvPr/>
        </p:nvSpPr>
        <p:spPr>
          <a:xfrm>
            <a:off x="1542812" y="3565327"/>
            <a:ext cx="3820239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members gain exclusive access to a meticulously curated selection of premium dining establishments, ensuring an elevated dining experience.</a:t>
            </a:r>
            <a:endParaRPr lang="en-US" sz="1944" dirty="0"/>
          </a:p>
        </p:txBody>
      </p:sp>
      <p:sp>
        <p:nvSpPr>
          <p:cNvPr id="9" name="Shape 5"/>
          <p:cNvSpPr/>
          <p:nvPr/>
        </p:nvSpPr>
        <p:spPr>
          <a:xfrm>
            <a:off x="5609868" y="3031450"/>
            <a:ext cx="431959" cy="431959"/>
          </a:xfrm>
          <a:prstGeom prst="roundRect">
            <a:avLst>
              <a:gd name="adj" fmla="val 24005"/>
            </a:avLst>
          </a:prstGeom>
          <a:solidFill>
            <a:srgbClr val="182567"/>
          </a:solidFill>
          <a:ln w="15240">
            <a:solidFill>
              <a:srgbClr val="313E80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288643" y="303145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Luxury Ambiance</a:t>
            </a:r>
            <a:endParaRPr lang="en-US" sz="2430" dirty="0"/>
          </a:p>
        </p:txBody>
      </p:sp>
      <p:sp>
        <p:nvSpPr>
          <p:cNvPr id="11" name="Text 7"/>
          <p:cNvSpPr/>
          <p:nvPr/>
        </p:nvSpPr>
        <p:spPr>
          <a:xfrm>
            <a:off x="6288643" y="3565327"/>
            <a:ext cx="3820239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premium restaurants offer luxurious settings, impeccable service, and exquisite cuisine, catering to the discerning tastes of Zomato Gold subscribers.</a:t>
            </a:r>
            <a:endParaRPr lang="en-US" sz="1944" dirty="0"/>
          </a:p>
        </p:txBody>
      </p:sp>
      <p:sp>
        <p:nvSpPr>
          <p:cNvPr id="12" name="Shape 8"/>
          <p:cNvSpPr/>
          <p:nvPr/>
        </p:nvSpPr>
        <p:spPr>
          <a:xfrm>
            <a:off x="864037" y="6065044"/>
            <a:ext cx="431959" cy="431959"/>
          </a:xfrm>
          <a:prstGeom prst="roundRect">
            <a:avLst>
              <a:gd name="adj" fmla="val 24005"/>
            </a:avLst>
          </a:prstGeom>
          <a:solidFill>
            <a:srgbClr val="182567"/>
          </a:solidFill>
          <a:ln w="15240">
            <a:solidFill>
              <a:srgbClr val="313E80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542812" y="606504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Exclusive Events</a:t>
            </a:r>
            <a:endParaRPr lang="en-US" sz="2430" dirty="0"/>
          </a:p>
        </p:txBody>
      </p:sp>
      <p:sp>
        <p:nvSpPr>
          <p:cNvPr id="14" name="Text 10"/>
          <p:cNvSpPr/>
          <p:nvPr/>
        </p:nvSpPr>
        <p:spPr>
          <a:xfrm>
            <a:off x="1542812" y="6598920"/>
            <a:ext cx="8565952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members also enjoy access to exclusive dining events and experiences, such as chef's tables, tasting menus, and private functions.</a:t>
            </a:r>
            <a:endParaRPr lang="en-US" sz="1944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9571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7981" y="3534370"/>
            <a:ext cx="9839444" cy="723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6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Substantial Savings with Zomato Gold</a:t>
            </a:r>
            <a:endParaRPr lang="en-US" sz="4560" dirty="0"/>
          </a:p>
        </p:txBody>
      </p:sp>
      <p:sp>
        <p:nvSpPr>
          <p:cNvPr id="6" name="Shape 2"/>
          <p:cNvSpPr/>
          <p:nvPr/>
        </p:nvSpPr>
        <p:spPr>
          <a:xfrm>
            <a:off x="987981" y="4866203"/>
            <a:ext cx="405289" cy="405289"/>
          </a:xfrm>
          <a:prstGeom prst="roundRect">
            <a:avLst>
              <a:gd name="adj" fmla="val 2400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624846" y="4866203"/>
            <a:ext cx="2895719" cy="3619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8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Significant Discounts</a:t>
            </a:r>
            <a:endParaRPr lang="en-US" sz="2280" dirty="0"/>
          </a:p>
        </p:txBody>
      </p:sp>
      <p:sp>
        <p:nvSpPr>
          <p:cNvPr id="8" name="Text 4"/>
          <p:cNvSpPr/>
          <p:nvPr/>
        </p:nvSpPr>
        <p:spPr>
          <a:xfrm>
            <a:off x="1624846" y="5367099"/>
            <a:ext cx="3426857" cy="14825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9"/>
              </a:lnSpc>
              <a:buNone/>
            </a:pPr>
            <a:r>
              <a:rPr lang="en-US" sz="182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Zomato Gold members can enjoy average savings of $10-$20 per dining visit through the exclusive 1+1 offers on food and drinks.</a:t>
            </a:r>
            <a:endParaRPr lang="en-US" sz="1824" dirty="0"/>
          </a:p>
        </p:txBody>
      </p:sp>
      <p:sp>
        <p:nvSpPr>
          <p:cNvPr id="9" name="Shape 5"/>
          <p:cNvSpPr/>
          <p:nvPr/>
        </p:nvSpPr>
        <p:spPr>
          <a:xfrm>
            <a:off x="5283279" y="4866203"/>
            <a:ext cx="405289" cy="405289"/>
          </a:xfrm>
          <a:prstGeom prst="roundRect">
            <a:avLst>
              <a:gd name="adj" fmla="val 2400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920145" y="4866203"/>
            <a:ext cx="2895719" cy="3619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8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Cost-Effective Dining</a:t>
            </a:r>
            <a:endParaRPr lang="en-US" sz="2280" dirty="0"/>
          </a:p>
        </p:txBody>
      </p:sp>
      <p:sp>
        <p:nvSpPr>
          <p:cNvPr id="11" name="Text 7"/>
          <p:cNvSpPr/>
          <p:nvPr/>
        </p:nvSpPr>
        <p:spPr>
          <a:xfrm>
            <a:off x="5920145" y="5367099"/>
            <a:ext cx="3426857" cy="18532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9"/>
              </a:lnSpc>
              <a:buNone/>
            </a:pPr>
            <a:r>
              <a:rPr lang="en-US" sz="182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substantial savings from Zomato Gold can make dining out a more affordable and accessible experience for members.</a:t>
            </a:r>
            <a:endParaRPr lang="en-US" sz="1824" dirty="0"/>
          </a:p>
        </p:txBody>
      </p:sp>
      <p:sp>
        <p:nvSpPr>
          <p:cNvPr id="12" name="Shape 8"/>
          <p:cNvSpPr/>
          <p:nvPr/>
        </p:nvSpPr>
        <p:spPr>
          <a:xfrm>
            <a:off x="9578578" y="4866203"/>
            <a:ext cx="405289" cy="405289"/>
          </a:xfrm>
          <a:prstGeom prst="roundRect">
            <a:avLst>
              <a:gd name="adj" fmla="val 2400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0215443" y="4866203"/>
            <a:ext cx="2895719" cy="3619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8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Elevated Experiences</a:t>
            </a:r>
            <a:endParaRPr lang="en-US" sz="2280" dirty="0"/>
          </a:p>
        </p:txBody>
      </p:sp>
      <p:sp>
        <p:nvSpPr>
          <p:cNvPr id="14" name="Text 10"/>
          <p:cNvSpPr/>
          <p:nvPr/>
        </p:nvSpPr>
        <p:spPr>
          <a:xfrm>
            <a:off x="10215443" y="5367099"/>
            <a:ext cx="3426857" cy="2223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9"/>
              </a:lnSpc>
              <a:buNone/>
            </a:pPr>
            <a:r>
              <a:rPr lang="en-US" sz="182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combination of exclusive benefits and substantial savings allows Zomato Gold members to indulge in premium dining experiences without breaking the bank.</a:t>
            </a:r>
            <a:endParaRPr lang="en-US" sz="1824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2024-08-28T16:50:30Z</dcterms:created>
  <dcterms:modified xsi:type="dcterms:W3CDTF">2024-08-28T16:50:30Z</dcterms:modified>
</cp:coreProperties>
</file>